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E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7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C0A5-4A5A-5E2E-AC0F-36CB975D4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04AA8-D84A-C7AA-5DF0-F13A0BADC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81866-7892-B317-C64E-0550F47A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963B2-EF5C-0CD4-2D0C-9978B7AE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4196C-C384-99AF-4EC4-96FC4392A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2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B247-D967-31EC-8436-5F1EB8D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1308AC-B85F-2291-87C1-909E50F2F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500E1-0033-7803-112B-CB12DDAC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B0DA3-B947-3F70-6D45-4FE7C601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67C77-F0FD-6E56-A421-10ADA862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13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0DBEF8-AC68-5014-3FCD-4C18F9646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8156D1-1F4D-17EA-B065-EE2F9B444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9FC97-D90F-2695-5062-97AE60F5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D5B28-260C-B808-8A2A-533461FF2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84854-9D44-CDBC-5879-99A7DB98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5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D298C-1609-7997-6DFD-0E96EE5B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C7CEC-8F7E-3F65-4F4A-202C6E268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B120B-B393-8C95-7C21-4BD4F5C0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E7B71-4CE5-EC8A-661E-A8C16593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5FAF-C3F3-1158-D2EA-1438FBA4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7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67530-A325-DB72-66E4-688598AF1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0B679-06E5-D970-191C-BDE4D2ECF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8A9ED-5610-B58F-D26D-5518F41C8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138CC-748D-7A03-FFE2-C4BBDEB41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7D44D-82B4-2A25-3D51-9F723A3D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6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D56F5-58A7-6D3F-4ECB-8753D4DF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03234-891F-C314-F2E0-68E36E12C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93549-6653-942F-6223-7E5AE8260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811B8-3E38-183E-5399-DB96595E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DF28A-A254-7202-117B-47B8AC419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8128C-6316-F9AB-AADB-012543456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4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53BB-BD7F-FBA0-08B4-C145A817B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E3AF9-BCEC-F29B-5B56-1E2F34699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8C4FF6-4F13-9BAF-11A3-819173BE6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DCD362-4C6B-95BA-530D-48CD43E98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7EFD1-12F9-E631-C543-D73B1EC3ED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0AF147-1EC5-66F6-E61C-9A7D9B8A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32B2AA-8940-A10E-624C-C2E855639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896C37-66F3-F34E-BED8-C25C5840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52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7F740-834D-33E6-162F-6820DF1D9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22E69C-804E-D48B-4F61-589425168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79E8A-39A8-58A3-C1D8-68C6E54A3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227C4-CDB9-41B2-5C48-5B801E1B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7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9BE4C5-A9CA-5F26-CC37-EFDDD6D0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21652-3F5C-C128-BA6E-292B77C3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EED2E-C959-DF4A-4930-DEE5213C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6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E157-6EE4-D46A-8E75-3175E85ED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8CBF6-79B3-A45B-21E9-45EB56629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13CBB-3C4E-5759-71DA-4F36E040F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2B4EA-5260-B8AA-1D4C-4C38ABCD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22BF2-A0B1-F1E2-D38C-962D2EAA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A367F-1C6C-F55C-1CBE-2CF587E05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5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AC1E-DDAF-0B63-46E4-737168277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3A7DB-EEDE-8678-651A-644BC03E5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65144-FAF6-5C9C-9019-8916A224B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8428E-C96F-8898-3988-23D26E847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90C8A-ACC9-F0B9-8EAC-A032DE38F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B4B10-5AB8-EE8C-432D-E921EBD2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34963-0A28-BBB1-70E2-AF316C5C1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8C506-EB52-265F-C935-3D0CB345F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6A20C-94E0-0AAC-EB1D-D30F10796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EB0536-C1DD-458B-A84F-242E5EDEE97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BB743-39DE-B399-FFB4-F325726F7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C0462-62E0-131B-A407-1B3B87F24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BE633-70D6-462E-B7FD-36C73466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6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4313-056C-CD14-3DFF-77B74BD84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162" y="223736"/>
            <a:ext cx="10363200" cy="226168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ptos Black" panose="020B0004020202020204" pitchFamily="34" charset="0"/>
              </a:rPr>
              <a:t>Sherwood Pedestrian </a:t>
            </a:r>
            <a:br>
              <a:rPr lang="en-US" sz="7200" dirty="0">
                <a:solidFill>
                  <a:schemeClr val="bg1"/>
                </a:solidFill>
                <a:latin typeface="Aptos Black" panose="020B0004020202020204" pitchFamily="34" charset="0"/>
              </a:rPr>
            </a:br>
            <a:r>
              <a:rPr lang="en-US" sz="7200" dirty="0">
                <a:solidFill>
                  <a:schemeClr val="bg1"/>
                </a:solidFill>
                <a:latin typeface="Aptos Black" panose="020B0004020202020204" pitchFamily="34" charset="0"/>
              </a:rPr>
              <a:t>Bridge Medallion 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459DC-D0BA-5639-F054-DFDAC022E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614" y="2728608"/>
            <a:ext cx="8008296" cy="36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07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181A91-762E-CE18-2C1D-B1762AD6D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398" y="128316"/>
            <a:ext cx="10205204" cy="6601367"/>
          </a:xfrm>
        </p:spPr>
      </p:pic>
    </p:spTree>
    <p:extLst>
      <p:ext uri="{BB962C8B-B14F-4D97-AF65-F5344CB8AC3E}">
        <p14:creationId xmlns:p14="http://schemas.microsoft.com/office/powerpoint/2010/main" val="1621656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24F059-1880-98A7-1F4A-30C9C9332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11" y="0"/>
            <a:ext cx="10477578" cy="6777555"/>
          </a:xfrm>
        </p:spPr>
      </p:pic>
    </p:spTree>
    <p:extLst>
      <p:ext uri="{BB962C8B-B14F-4D97-AF65-F5344CB8AC3E}">
        <p14:creationId xmlns:p14="http://schemas.microsoft.com/office/powerpoint/2010/main" val="3916949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2468F6-BF9B-5B2A-7330-34CD44A2C711}"/>
              </a:ext>
            </a:extLst>
          </p:cNvPr>
          <p:cNvSpPr txBox="1"/>
          <p:nvPr/>
        </p:nvSpPr>
        <p:spPr>
          <a:xfrm>
            <a:off x="688637" y="660046"/>
            <a:ext cx="108147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 Cultural Arts Commission aims to provide art that engages the public as they walk this long pedestrian bridge.</a:t>
            </a:r>
          </a:p>
          <a:p>
            <a:pPr marL="0" marR="0"/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0" marR="0"/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Focus groups’ top interests: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Something family-friendly</a:t>
            </a:r>
            <a:endParaRPr lang="en-US" sz="3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Something that emphasizes Sherwood’s natural setting and wildlife</a:t>
            </a:r>
            <a:endParaRPr lang="en-US" sz="3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Something that honors the history of this area</a:t>
            </a:r>
            <a:endParaRPr lang="en-US" sz="3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3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69A9-BE3E-6F60-EE59-50AFEBC6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Aptos Black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Medallion Examples</a:t>
            </a:r>
          </a:p>
        </p:txBody>
      </p:sp>
      <p:pic>
        <p:nvPicPr>
          <p:cNvPr id="7" name="Content Placeholder 6" descr="A picture containing outdoor, manhole cover&#10;&#10;AI-generated content may be incorrect.">
            <a:extLst>
              <a:ext uri="{FF2B5EF4-FFF2-40B4-BE49-F238E27FC236}">
                <a16:creationId xmlns:a16="http://schemas.microsoft.com/office/drawing/2014/main" id="{925AC36A-ADFE-FD1B-EF50-A7C89EB1D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11" y="1690688"/>
            <a:ext cx="2310817" cy="2310817"/>
          </a:xfrm>
        </p:spPr>
      </p:pic>
      <p:pic>
        <p:nvPicPr>
          <p:cNvPr id="9" name="Picture 8" descr="A picture containing ground, outdoor, manhole cover&#10;&#10;AI-generated content may be incorrect.">
            <a:extLst>
              <a:ext uri="{FF2B5EF4-FFF2-40B4-BE49-F238E27FC236}">
                <a16:creationId xmlns:a16="http://schemas.microsoft.com/office/drawing/2014/main" id="{C5F5AFEC-4868-0726-D257-9CABA7D65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79" y="4262755"/>
            <a:ext cx="2227050" cy="2128626"/>
          </a:xfrm>
          <a:prstGeom prst="rect">
            <a:avLst/>
          </a:prstGeom>
        </p:spPr>
      </p:pic>
      <p:pic>
        <p:nvPicPr>
          <p:cNvPr id="11" name="Picture 10" descr="A close-up of a coin&#10;&#10;AI-generated content may be incorrect.">
            <a:extLst>
              <a:ext uri="{FF2B5EF4-FFF2-40B4-BE49-F238E27FC236}">
                <a16:creationId xmlns:a16="http://schemas.microsoft.com/office/drawing/2014/main" id="{A9FEFF6D-5AFB-18E9-406E-9644525FD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13" y="4364247"/>
            <a:ext cx="3193717" cy="2128628"/>
          </a:xfrm>
          <a:prstGeom prst="rect">
            <a:avLst/>
          </a:prstGeom>
        </p:spPr>
      </p:pic>
      <p:pic>
        <p:nvPicPr>
          <p:cNvPr id="13" name="Picture 12" descr="A picture containing text, ground, plaque, manhole cover&#10;&#10;AI-generated content may be incorrect.">
            <a:extLst>
              <a:ext uri="{FF2B5EF4-FFF2-40B4-BE49-F238E27FC236}">
                <a16:creationId xmlns:a16="http://schemas.microsoft.com/office/drawing/2014/main" id="{11E272A9-4CD3-2C66-C962-6C86B793B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39" y="1548957"/>
            <a:ext cx="2467973" cy="2452548"/>
          </a:xfrm>
          <a:prstGeom prst="rect">
            <a:avLst/>
          </a:prstGeom>
        </p:spPr>
      </p:pic>
      <p:pic>
        <p:nvPicPr>
          <p:cNvPr id="15" name="Picture 14" descr="A close-up of a coin&#10;&#10;AI-generated content may be incorrect.">
            <a:extLst>
              <a:ext uri="{FF2B5EF4-FFF2-40B4-BE49-F238E27FC236}">
                <a16:creationId xmlns:a16="http://schemas.microsoft.com/office/drawing/2014/main" id="{E027516D-0F31-5A66-9068-3A440D1F8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712" y="4262754"/>
            <a:ext cx="2838169" cy="2128627"/>
          </a:xfrm>
          <a:prstGeom prst="rect">
            <a:avLst/>
          </a:prstGeom>
        </p:spPr>
      </p:pic>
      <p:pic>
        <p:nvPicPr>
          <p:cNvPr id="17" name="Picture 16" descr="A picture containing plant, manhole cover, stone, surrounded&#10;&#10;AI-generated content may be incorrect.">
            <a:extLst>
              <a:ext uri="{FF2B5EF4-FFF2-40B4-BE49-F238E27FC236}">
                <a16:creationId xmlns:a16="http://schemas.microsoft.com/office/drawing/2014/main" id="{52A2DCA3-77D8-6B02-3B93-6213D60907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712" y="1544810"/>
            <a:ext cx="2452548" cy="24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76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E96774-DE17-742E-D232-614AC9D6B09A}"/>
              </a:ext>
            </a:extLst>
          </p:cNvPr>
          <p:cNvSpPr txBox="1"/>
          <p:nvPr/>
        </p:nvSpPr>
        <p:spPr>
          <a:xfrm>
            <a:off x="474628" y="418290"/>
            <a:ext cx="1124274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4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Theme:</a:t>
            </a:r>
          </a:p>
          <a:p>
            <a:pPr marL="0" marR="0"/>
            <a:r>
              <a:rPr lang="en-US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0" marR="0"/>
            <a:r>
              <a:rPr lang="en-US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Who Walked Here?</a:t>
            </a:r>
          </a:p>
          <a:p>
            <a:pPr marL="0" marR="0"/>
            <a:r>
              <a:rPr lang="en-US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0" marR="0"/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 pedestrian bridge offers us the opportunity to engage walkers with their environment. </a:t>
            </a: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Think of each belvedere as a chance to step into a different time—as the medallion asks pedestrians to imagine who walked here before them, and what they might have seen as they look out.</a:t>
            </a:r>
          </a:p>
          <a:p>
            <a:pPr marL="0" marR="0"/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Historically, what animals and people groups have traveled this way? Who has called this area home? </a:t>
            </a: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 whose footsteps might we be traveling?</a:t>
            </a:r>
          </a:p>
          <a:p>
            <a:pPr marL="0" marR="0"/>
            <a:endParaRPr lang="en-US" sz="24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We want to create a “stop and look” moment.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9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2A6B5-EE08-E656-762D-A9A9312D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1325563"/>
          </a:xfrm>
        </p:spPr>
        <p:txBody>
          <a:bodyPr/>
          <a:lstStyle/>
          <a:p>
            <a:r>
              <a:rPr lang="en-US" dirty="0"/>
              <a:t>More examples of metal art as placemaking</a:t>
            </a:r>
          </a:p>
        </p:txBody>
      </p:sp>
      <p:pic>
        <p:nvPicPr>
          <p:cNvPr id="5" name="Content Placeholder 4" descr="A picture containing ground, manhole cover, outdoor object&#10;&#10;AI-generated content may be incorrect.">
            <a:extLst>
              <a:ext uri="{FF2B5EF4-FFF2-40B4-BE49-F238E27FC236}">
                <a16:creationId xmlns:a16="http://schemas.microsoft.com/office/drawing/2014/main" id="{282684EB-3894-69EB-90CD-DE1180650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604" y="1255291"/>
            <a:ext cx="2541786" cy="3529082"/>
          </a:xfrm>
        </p:spPr>
      </p:pic>
      <p:pic>
        <p:nvPicPr>
          <p:cNvPr id="7" name="Picture 6" descr="A coin on a stone surface&#10;&#10;AI-generated content may be incorrect.">
            <a:extLst>
              <a:ext uri="{FF2B5EF4-FFF2-40B4-BE49-F238E27FC236}">
                <a16:creationId xmlns:a16="http://schemas.microsoft.com/office/drawing/2014/main" id="{33BE41D3-0BBD-F82C-2879-2AB3C1EA4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86" y="4893701"/>
            <a:ext cx="2148311" cy="1612497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653DA5E5-94F9-DD8B-AAD5-8D2B4C2B8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8" y="1280689"/>
            <a:ext cx="3222467" cy="2148311"/>
          </a:xfrm>
          <a:prstGeom prst="rect">
            <a:avLst/>
          </a:prstGeom>
        </p:spPr>
      </p:pic>
      <p:pic>
        <p:nvPicPr>
          <p:cNvPr id="11" name="Picture 10" descr="A picture containing text, manhole cover, outdoor object&#10;&#10;AI-generated content may be incorrect.">
            <a:extLst>
              <a:ext uri="{FF2B5EF4-FFF2-40B4-BE49-F238E27FC236}">
                <a16:creationId xmlns:a16="http://schemas.microsoft.com/office/drawing/2014/main" id="{0AEF0BAA-2CC2-19F1-34C1-C7A3C7697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24" y="4357887"/>
            <a:ext cx="2148311" cy="2148311"/>
          </a:xfrm>
          <a:prstGeom prst="rect">
            <a:avLst/>
          </a:prstGeom>
        </p:spPr>
      </p:pic>
      <p:pic>
        <p:nvPicPr>
          <p:cNvPr id="13" name="Picture 12" descr="A sign on a sidewalk&#10;&#10;AI-generated content may be incorrect.">
            <a:extLst>
              <a:ext uri="{FF2B5EF4-FFF2-40B4-BE49-F238E27FC236}">
                <a16:creationId xmlns:a16="http://schemas.microsoft.com/office/drawing/2014/main" id="{A8373B38-92B6-2D17-9188-7FBEAF8FB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69" y="1255291"/>
            <a:ext cx="3976933" cy="2982700"/>
          </a:xfrm>
          <a:prstGeom prst="rect">
            <a:avLst/>
          </a:prstGeom>
        </p:spPr>
      </p:pic>
      <p:pic>
        <p:nvPicPr>
          <p:cNvPr id="15" name="Picture 14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4A06BBFC-646A-4891-9DE8-5C1585291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83" y="3764813"/>
            <a:ext cx="1976461" cy="26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54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36171A9-AD57-3918-EF24-D2B87C5FC11B}"/>
              </a:ext>
            </a:extLst>
          </p:cNvPr>
          <p:cNvSpPr txBox="1"/>
          <p:nvPr/>
        </p:nvSpPr>
        <p:spPr>
          <a:xfrm>
            <a:off x="532994" y="338555"/>
            <a:ext cx="11126011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Next step:</a:t>
            </a:r>
          </a:p>
          <a:p>
            <a:pPr marL="0" marR="0"/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0" marR="0"/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Put out a call for artists to see who has the vision to create a medallion trail that is artistically sound; and also encourages participation, creates a memorable experience, and fosters discovery.</a:t>
            </a:r>
          </a:p>
          <a:p>
            <a:pPr marL="0" marR="0"/>
            <a:endParaRPr lang="en-US" sz="36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 Goal: </a:t>
            </a:r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bridge the gap between pedestrians and their environment, and building in digital access as well—encouraging present-day walkers to see themselves in the story.</a:t>
            </a:r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pPr marL="0" marR="0"/>
            <a:endParaRPr lang="en-US" sz="3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endParaRPr lang="en-US" sz="3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813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229</Words>
  <Application>Microsoft Office PowerPoint</Application>
  <PresentationFormat>Widescreen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Black</vt:lpstr>
      <vt:lpstr>Aptos Display</vt:lpstr>
      <vt:lpstr>Arial</vt:lpstr>
      <vt:lpstr>Symbol</vt:lpstr>
      <vt:lpstr>Office Theme</vt:lpstr>
      <vt:lpstr>Sherwood Pedestrian  Bridge Medallion Art</vt:lpstr>
      <vt:lpstr>PowerPoint Presentation</vt:lpstr>
      <vt:lpstr>PowerPoint Presentation</vt:lpstr>
      <vt:lpstr>PowerPoint Presentation</vt:lpstr>
      <vt:lpstr>Medallion Examples</vt:lpstr>
      <vt:lpstr>PowerPoint Presentation</vt:lpstr>
      <vt:lpstr>More examples of metal art as placemaking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Mary Weggeland</dc:creator>
  <cp:lastModifiedBy>Chanda Hall</cp:lastModifiedBy>
  <cp:revision>2</cp:revision>
  <dcterms:created xsi:type="dcterms:W3CDTF">2025-03-18T00:57:40Z</dcterms:created>
  <dcterms:modified xsi:type="dcterms:W3CDTF">2025-06-17T00:11:20Z</dcterms:modified>
</cp:coreProperties>
</file>